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869" r:id="rId1"/>
  </p:sldMasterIdLst>
  <p:notesMasterIdLst>
    <p:notesMasterId r:id="rId9"/>
  </p:notesMasterIdLst>
  <p:sldIdLst>
    <p:sldId id="256" r:id="rId2"/>
    <p:sldId id="352" r:id="rId3"/>
    <p:sldId id="337" r:id="rId4"/>
    <p:sldId id="340" r:id="rId5"/>
    <p:sldId id="349" r:id="rId6"/>
    <p:sldId id="345" r:id="rId7"/>
    <p:sldId id="353" r:id="rId8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CCFFFF"/>
    <a:srgbClr val="33CCCC"/>
    <a:srgbClr val="99CCFF"/>
    <a:srgbClr val="CCCC00"/>
    <a:srgbClr val="E6B2AC"/>
    <a:srgbClr val="F0BABA"/>
    <a:srgbClr val="FFDD4B"/>
    <a:srgbClr val="FFE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18.10.2021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5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57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8674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9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719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912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39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60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8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23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63937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4373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45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13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262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3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86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70" r:id="rId1"/>
    <p:sldLayoutId id="2147485871" r:id="rId2"/>
    <p:sldLayoutId id="2147485872" r:id="rId3"/>
    <p:sldLayoutId id="2147485873" r:id="rId4"/>
    <p:sldLayoutId id="2147485874" r:id="rId5"/>
    <p:sldLayoutId id="2147485875" r:id="rId6"/>
    <p:sldLayoutId id="2147485876" r:id="rId7"/>
    <p:sldLayoutId id="2147485877" r:id="rId8"/>
    <p:sldLayoutId id="2147485878" r:id="rId9"/>
    <p:sldLayoutId id="2147485879" r:id="rId10"/>
    <p:sldLayoutId id="2147485880" r:id="rId11"/>
    <p:sldLayoutId id="2147485881" r:id="rId12"/>
    <p:sldLayoutId id="2147485882" r:id="rId13"/>
    <p:sldLayoutId id="2147485883" r:id="rId14"/>
    <p:sldLayoutId id="2147485884" r:id="rId15"/>
    <p:sldLayoutId id="21474858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21.09.2021 г. № 125 «О внесении изменений в решение Думы Тайшетского района от 22.12.2020 г. № 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2021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и 2023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2021 год и на плановый период   2022 и 2023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2260900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2 930 207,2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968 293,5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38 086,3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1,30%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2 557 604,9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2 769 218,2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904 162,2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937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247,9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33 085,7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3,66%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857 378,0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872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965,1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653 848,3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668 733,2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14 885,0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2,28%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653 489,5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686 504,5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028 049,7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033 050,3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5 000,6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1 700 226,9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1 896 253,1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- 2 004,7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2 988 074,7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3 026 161,0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38 086,3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1,28%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2 590 279,3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2 800 110,8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960 025,0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993 110,7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33 085,7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3,45%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872 897,9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867 987,7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028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049,7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2 033 050,3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5 000,6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0,25%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1 700 226,9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1 896 253,1</a:t>
                      </a: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17 154,5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35 870,0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57 867,5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32 674,4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30 892,6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8,7%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- 0,2п.п.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55 796,5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83 758,2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114 822,3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8,3%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- 0,2п.п.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</a:t>
                      </a:r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 и на плановый период  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 и на плановый период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и 202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721341"/>
              </p:ext>
            </p:extLst>
          </p:nvPr>
        </p:nvGraphicFramePr>
        <p:xfrm>
          <a:off x="1" y="1066800"/>
          <a:ext cx="8999143" cy="571783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107203"/>
                <a:gridCol w="927338"/>
                <a:gridCol w="1021579"/>
                <a:gridCol w="943023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21 712,0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21 981,7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9,7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6 565,5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- 28,9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- 1 881,2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9 571,3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9 781,9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210,6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179 016,5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180 114,7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1 098,2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93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- 41,0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2 151 372,3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2 187 575,8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36 203,4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rgbClr val="FF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226 610,1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233 793,3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7 18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3,2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200 960,5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829,5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- 131,0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104 716,6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107 186,3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2 469,8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39 183,1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007,4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- 175,7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9 457,8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9 457,8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2 953 972,1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2 999 149,2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45 177,1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34 102,6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27 011,8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- 7 090,8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2 988 074,7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3 026 161,0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38 086,3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2021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00415"/>
              </p:ext>
            </p:extLst>
          </p:nvPr>
        </p:nvGraphicFramePr>
        <p:xfrm>
          <a:off x="792481" y="1471748"/>
          <a:ext cx="7707084" cy="309447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50443"/>
                <a:gridCol w="6238802"/>
                <a:gridCol w="917839"/>
              </a:tblGrid>
              <a:tr h="522515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Предоставление социальных выплат молодым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семьям в рамках МП «Молодым семьям -  доступное жилье»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210,6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и общеобразовательных организациях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13 000,0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межбюджетные трансферты на исполнение органами местного самоуправления муниципальных образований Иркутской области отдельных расходных обязательств в сфере строительства в связи с чрезвычайной ситуацией, сложившейся в результате паводка, вызванного сильными дождями, прошедшими в июне - июле 2019 года на территории Иркутской области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- 8 210,0</a:t>
                      </a:r>
                      <a:endParaRPr lang="ru-RU" sz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8835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000,6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204651"/>
          </a:xfrm>
          <a:prstGeom prst="rect">
            <a:avLst/>
          </a:prstGeom>
        </p:spPr>
        <p:txBody>
          <a:bodyPr vert="horz" lIns="0" tIns="0" rIns="0" bIns="0" anchor="ctr" anchorCtr="1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7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34657"/>
              </p:ext>
            </p:extLst>
          </p:nvPr>
        </p:nvGraphicFramePr>
        <p:xfrm>
          <a:off x="60960" y="1073937"/>
          <a:ext cx="9004663" cy="560992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57051"/>
                <a:gridCol w="7692601"/>
                <a:gridCol w="955011"/>
              </a:tblGrid>
              <a:tr h="417903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778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6 583,2</a:t>
                      </a:r>
                    </a:p>
                  </a:txBody>
                  <a:tcPr/>
                </a:tc>
              </a:tr>
              <a:tr h="26778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15 298,0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78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3 875,4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631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комплекса антитеррористических мероприятий по обеспечению безопасности и профилактике экстремизма в образовательных организациях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78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комплекса противопожарных мероприятий в учреждениях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631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спецодежды,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спецобуви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средств индивидуальной защиты, смывающих и обезвреживающих средств в учреждениях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- 189,5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631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предварительных и периодических медицинских осмотров работников учреждений в сфере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78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предупредительных мер по сокращению производственного травматизма и проф. заболеваний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631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обучения в сфере труда руководителей и специалистов учреждений Тайшетского района по МП «Охрана труда» и конкурсов по охране труда на территории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- 3,9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776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документов территориального планирования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- 980,2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778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документов градостроительного зонирования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- 112,4</a:t>
                      </a:r>
                    </a:p>
                  </a:txBody>
                  <a:tcPr/>
                </a:tc>
              </a:tr>
              <a:tr h="26778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работ по описанию границ населённых пунктов сельских поселений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- 161,3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631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Проведение работ по описанию границ территориальных зон сельских поселений Тайшетского района в координатах характерных точек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- 627,3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146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Инвестиционная привлекательность Тайшетского района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(услуга хостинга – 7,6 тыс. рублей; разработка презентационных, информационно-справочных материалов об инвестиционной направленности района – 1,8 тыс. рублей; перевод инвестиционного паспорта МО «Тайшетский район» с русского языка на английский – 23,9 тыс. рублей)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- 33,3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43796"/>
            <a:ext cx="1447800" cy="232913"/>
          </a:xfrm>
          <a:prstGeom prst="rect">
            <a:avLst/>
          </a:prstGeom>
        </p:spPr>
        <p:txBody>
          <a:bodyPr vert="horz" lIns="0" tIns="0" rIns="0" bIns="0" anchor="ctr" anchorCtr="1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2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2021 год                     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363458"/>
              </p:ext>
            </p:extLst>
          </p:nvPr>
        </p:nvGraphicFramePr>
        <p:xfrm>
          <a:off x="95794" y="1201782"/>
          <a:ext cx="8978537" cy="556640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77978"/>
                <a:gridCol w="7548318"/>
                <a:gridCol w="952241"/>
              </a:tblGrid>
              <a:tr h="44686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сбалансированности бюджетов муниципальных образований Тайшетского района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1 098,2</a:t>
                      </a: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Актуализация туристического портала МО «Тайшетский район», </a:t>
                      </a:r>
                      <a:r>
                        <a:rPr kumimoji="0" lang="ru-RU" sz="12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оплата услуг хостинга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- 7,7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525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по предотвращению распространения заболеваемости детей туберкулезом в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образов.организациях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1 212,1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в сфере образования и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995,3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культуры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1 117,9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7531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и укрепление материально-технической базы учреждений культуры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здания бассейна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расположенного по адресу: Иркутская область, г. Тайшет, ул. Мира, 4А-1»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2 006,0 тыс. рублей; подготовка основания под физкультурно-оздоровительный комплекс открытого типа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адресу:  Иркутская область, г. Тайшет, ул. Первомайская, д. 36»,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1 726,8 тыс. рублей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3 732,8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95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Повышение доступности образовательных организаций для детей-инвалидов и других маломобильных групп населения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- 131,0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Инвентаризация объектов недвижимости муниципальной собственности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Выполнение кадастровых работ по формированию земельных участков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95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Создание условий для предоставления услуг по пассажирским перевозкам транспортом общего пользования по муниципальным маршрутам регулируемых перевозок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428,1</a:t>
                      </a: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- 162,5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95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Оценка недвижимости, признание прав и регулирование отношений по государственной и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6574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2 737,6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60957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33 085,7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11589" y="817906"/>
            <a:ext cx="1245325" cy="331625"/>
          </a:xfrm>
          <a:prstGeom prst="rect">
            <a:avLst/>
          </a:prstGeom>
        </p:spPr>
        <p:txBody>
          <a:bodyPr vert="horz" lIns="0" tIns="0" rIns="0" bIns="0" anchor="ctr" anchorCtr="1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3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23764</TotalTime>
  <Words>1429</Words>
  <Application>Microsoft Office PowerPoint</Application>
  <PresentationFormat>Экран (4:3)</PresentationFormat>
  <Paragraphs>313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Arial Narrow</vt:lpstr>
      <vt:lpstr>Calibri</vt:lpstr>
      <vt:lpstr>Times New Roman</vt:lpstr>
      <vt:lpstr>Trebuchet MS</vt:lpstr>
      <vt:lpstr>Wingdings 3</vt:lpstr>
      <vt:lpstr>Грань</vt:lpstr>
      <vt:lpstr> </vt:lpstr>
      <vt:lpstr>Изменение основных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2021 год и на плановый период   2022 и 2023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2021 год</vt:lpstr>
      <vt:lpstr>Уточнение расходов на 2021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  <vt:lpstr>Уточнение расходной части бюджета на 2021 год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3454</cp:revision>
  <cp:lastPrinted>2021-10-18T03:39:37Z</cp:lastPrinted>
  <dcterms:modified xsi:type="dcterms:W3CDTF">2021-10-18T07:33:02Z</dcterms:modified>
</cp:coreProperties>
</file>